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2"/>
  </p:notesMasterIdLst>
  <p:sldIdLst>
    <p:sldId id="256" r:id="rId2"/>
    <p:sldId id="257" r:id="rId3"/>
    <p:sldId id="258" r:id="rId4"/>
    <p:sldId id="331" r:id="rId5"/>
    <p:sldId id="332" r:id="rId6"/>
    <p:sldId id="260" r:id="rId7"/>
    <p:sldId id="272" r:id="rId8"/>
    <p:sldId id="287" r:id="rId9"/>
    <p:sldId id="288" r:id="rId10"/>
    <p:sldId id="290" r:id="rId11"/>
    <p:sldId id="308" r:id="rId12"/>
    <p:sldId id="326" r:id="rId13"/>
    <p:sldId id="327" r:id="rId14"/>
    <p:sldId id="328" r:id="rId15"/>
    <p:sldId id="329" r:id="rId16"/>
    <p:sldId id="330" r:id="rId17"/>
    <p:sldId id="282" r:id="rId18"/>
    <p:sldId id="297" r:id="rId19"/>
    <p:sldId id="284" r:id="rId20"/>
    <p:sldId id="298" r:id="rId21"/>
    <p:sldId id="299" r:id="rId22"/>
    <p:sldId id="306" r:id="rId23"/>
    <p:sldId id="301" r:id="rId24"/>
    <p:sldId id="303" r:id="rId25"/>
    <p:sldId id="315" r:id="rId26"/>
    <p:sldId id="324" r:id="rId27"/>
    <p:sldId id="325" r:id="rId28"/>
    <p:sldId id="312" r:id="rId29"/>
    <p:sldId id="316" r:id="rId30"/>
    <p:sldId id="317" r:id="rId31"/>
    <p:sldId id="318" r:id="rId32"/>
    <p:sldId id="319" r:id="rId33"/>
    <p:sldId id="313" r:id="rId34"/>
    <p:sldId id="320" r:id="rId35"/>
    <p:sldId id="323" r:id="rId36"/>
    <p:sldId id="322" r:id="rId37"/>
    <p:sldId id="321" r:id="rId38"/>
    <p:sldId id="304" r:id="rId39"/>
    <p:sldId id="305" r:id="rId40"/>
    <p:sldId id="270" r:id="rId41"/>
  </p:sldIdLst>
  <p:sldSz cx="17335500" cy="9753600"/>
  <p:notesSz cx="6858000" cy="9144000"/>
  <p:embeddedFontLs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Gill Sans" panose="020B0604020202020204" charset="0"/>
      <p:regular r:id="rId47"/>
      <p:bold r:id="rId48"/>
    </p:embeddedFont>
    <p:embeddedFont>
      <p:font typeface="Helvetica Neue Light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A8415B4-BA13-4CCF-A22B-E2723081BF1E}">
          <p14:sldIdLst>
            <p14:sldId id="256"/>
          </p14:sldIdLst>
        </p14:section>
        <p14:section name="Untitled Section" id="{D73848C9-1AFB-4750-AB24-D6B83F29A963}">
          <p14:sldIdLst>
            <p14:sldId id="257"/>
            <p14:sldId id="258"/>
            <p14:sldId id="331"/>
            <p14:sldId id="332"/>
            <p14:sldId id="260"/>
            <p14:sldId id="272"/>
            <p14:sldId id="287"/>
            <p14:sldId id="288"/>
            <p14:sldId id="290"/>
            <p14:sldId id="308"/>
            <p14:sldId id="326"/>
            <p14:sldId id="327"/>
            <p14:sldId id="328"/>
            <p14:sldId id="329"/>
            <p14:sldId id="330"/>
            <p14:sldId id="282"/>
            <p14:sldId id="297"/>
            <p14:sldId id="284"/>
            <p14:sldId id="298"/>
            <p14:sldId id="299"/>
            <p14:sldId id="306"/>
            <p14:sldId id="301"/>
            <p14:sldId id="303"/>
            <p14:sldId id="315"/>
            <p14:sldId id="324"/>
            <p14:sldId id="325"/>
            <p14:sldId id="312"/>
            <p14:sldId id="316"/>
            <p14:sldId id="317"/>
            <p14:sldId id="318"/>
            <p14:sldId id="319"/>
            <p14:sldId id="313"/>
            <p14:sldId id="320"/>
            <p14:sldId id="323"/>
            <p14:sldId id="322"/>
            <p14:sldId id="321"/>
            <p14:sldId id="304"/>
            <p14:sldId id="30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0" autoAdjust="0"/>
    <p:restoredTop sz="94660"/>
  </p:normalViewPr>
  <p:slideViewPr>
    <p:cSldViewPr snapToGrid="0">
      <p:cViewPr varScale="1">
        <p:scale>
          <a:sx n="48" d="100"/>
          <a:sy n="48" d="100"/>
        </p:scale>
        <p:origin x="42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6180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797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873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287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01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0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6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33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2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5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007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9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75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82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403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04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978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57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36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852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299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506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25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316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736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55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54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079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900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236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732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443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808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542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221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81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602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381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605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71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23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6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6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pic" idx="2"/>
          </p:nvPr>
        </p:nvSpPr>
        <p:spPr>
          <a:xfrm>
            <a:off x="8958006" y="2590800"/>
            <a:ext cx="7112218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6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7112218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48641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06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8641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06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8641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06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8641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06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8641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406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6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idx="2"/>
          </p:nvPr>
        </p:nvSpPr>
        <p:spPr>
          <a:xfrm>
            <a:off x="8974941" y="4965700"/>
            <a:ext cx="7112218" cy="3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3"/>
          </p:nvPr>
        </p:nvSpPr>
        <p:spPr>
          <a:xfrm>
            <a:off x="8974941" y="635000"/>
            <a:ext cx="7112218" cy="3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4"/>
          </p:nvPr>
        </p:nvSpPr>
        <p:spPr>
          <a:xfrm>
            <a:off x="1270039" y="635000"/>
            <a:ext cx="7112218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93385" y="6362700"/>
            <a:ext cx="13953494" cy="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495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80"/>
              <a:buFont typeface="Helvetica Neue"/>
              <a:buChar char="•"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495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80"/>
              <a:buFont typeface="Helvetica Neue"/>
              <a:buChar char="•"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4958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80"/>
              <a:buFont typeface="Helvetica Neue"/>
              <a:buChar char="•"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4957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80"/>
              <a:buFont typeface="Helvetica Neue"/>
              <a:buChar char="•"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93384" y="4300580"/>
            <a:ext cx="13953494" cy="62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0" y="0"/>
            <a:ext cx="17340262" cy="9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4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Gill Sans"/>
              <a:buNone/>
              <a:defRPr sz="84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693385" y="5029200"/>
            <a:ext cx="139534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15" y="92583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693385" y="254000"/>
            <a:ext cx="13953494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Gill Sans"/>
              <a:buNone/>
              <a:defRPr sz="84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93385" y="2768600"/>
            <a:ext cx="13953494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68465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7182"/>
              <a:buFont typeface="Gill Sans"/>
              <a:buChar char="•"/>
              <a:defRPr sz="42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68465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7182"/>
              <a:buFont typeface="Gill Sans"/>
              <a:buChar char="•"/>
              <a:defRPr sz="42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68465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7182"/>
              <a:buFont typeface="Gill Sans"/>
              <a:buChar char="•"/>
              <a:defRPr sz="42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68465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7182"/>
              <a:buFont typeface="Gill Sans"/>
              <a:buChar char="•"/>
              <a:defRPr sz="42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68465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SzPts val="7182"/>
              <a:buFont typeface="Gill Sans"/>
              <a:buChar char="•"/>
              <a:defRPr sz="42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0215" y="9258300"/>
            <a:ext cx="342901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4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Gill Sans"/>
              <a:buNone/>
              <a:defRPr sz="84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93385" y="5029200"/>
            <a:ext cx="139534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2153583" y="8905523"/>
            <a:ext cx="273608" cy="26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4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693385" y="5029200"/>
            <a:ext cx="139534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2159066" y="673100"/>
            <a:ext cx="13011086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693385" y="8153400"/>
            <a:ext cx="13953494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4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pic" idx="2"/>
          </p:nvPr>
        </p:nvSpPr>
        <p:spPr>
          <a:xfrm>
            <a:off x="8958006" y="638920"/>
            <a:ext cx="7112221" cy="821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8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270039" y="4724400"/>
            <a:ext cx="711221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Helvetica Neue"/>
              <a:buNone/>
              <a:defRPr sz="37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6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6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6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5486" y="9296400"/>
            <a:ext cx="340260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www.fiverr.com/" TargetMode="External"/><Relationship Id="rId4" Type="http://schemas.openxmlformats.org/officeDocument/2006/relationships/hyperlink" Target="https://www.w3schools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 descr="template slide-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8"/>
            <a:ext cx="17365292" cy="976797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094132" y="1818547"/>
            <a:ext cx="151472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6000"/>
            </a:pPr>
            <a:r>
              <a:rPr lang="en-US" sz="60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Project </a:t>
            </a:r>
            <a:r>
              <a:rPr lang="en-US" sz="6000" dirty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</a:t>
            </a:r>
            <a:r>
              <a:rPr lang="en-US" sz="60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eport</a:t>
            </a:r>
            <a:endParaRPr sz="6000" b="0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71674" y="575722"/>
            <a:ext cx="3790216" cy="69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Activity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Create service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7" y="1757362"/>
            <a:ext cx="7874158" cy="79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Activity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Create order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57" y="1577477"/>
            <a:ext cx="7843360" cy="78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Sequense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Register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27" y="1886838"/>
            <a:ext cx="12372022" cy="7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Sequense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Register Seller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937" y="1923633"/>
            <a:ext cx="11243990" cy="720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Sequense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Login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1" y="1651000"/>
            <a:ext cx="10639002" cy="75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Sequense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Create service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13" y="1767253"/>
            <a:ext cx="11871008" cy="75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Sequense</a:t>
            </a: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Create service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57" y="1691058"/>
            <a:ext cx="11877620" cy="75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ERD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Mô hình ERD</a:t>
            </a:r>
            <a:endParaRPr sz="320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65" y="1441938"/>
            <a:ext cx="15351369" cy="79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Database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Database diagram</a:t>
            </a: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40" y="2152927"/>
            <a:ext cx="14456020" cy="72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37" y="2088801"/>
            <a:ext cx="14129711" cy="76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Gro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764" y="11410"/>
            <a:ext cx="17340264" cy="97421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Report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VTC - Freelancer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693384" y="2768600"/>
            <a:ext cx="14144023" cy="621080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:   SEM2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                                 :   WD02 – Group 1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                         :   VU TRAN LAM</a:t>
            </a:r>
          </a:p>
          <a:p>
            <a:pPr marL="0" indent="0"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                             :   LE CHI DUNG – NDE18055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DOAN NGOC THACH – NDE18048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NGUYEN THANH TUNG – NDE18030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NGUYEN ANH LINH – NDE18090</a:t>
            </a: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DANG VAN CUONG – NDE18020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Shape 7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33546" y="0"/>
            <a:ext cx="3790216" cy="69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830730" y="9058728"/>
            <a:ext cx="3790216" cy="69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13" y="1691058"/>
            <a:ext cx="14099151" cy="7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54" y="1979882"/>
            <a:ext cx="13840732" cy="75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8" y="1645639"/>
            <a:ext cx="15099443" cy="796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4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●"/>
            </a:pPr>
            <a:endParaRPr lang="en-US" sz="3200" i="0" u="none" strike="noStrike" cap="none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</a:t>
            </a: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66" y="1691058"/>
            <a:ext cx="13562437" cy="73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85" y="1691058"/>
            <a:ext cx="13953494" cy="753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2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65" y="1691058"/>
            <a:ext cx="13903569" cy="73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69" y="1691058"/>
            <a:ext cx="13528431" cy="76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10" y="1691058"/>
            <a:ext cx="13898880" cy="74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25" y="1691058"/>
            <a:ext cx="13636260" cy="76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388" y="1691058"/>
            <a:ext cx="13641950" cy="74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50925" y="1481507"/>
            <a:ext cx="16033649" cy="76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VTC-Freelancer is the largest online freelancer market in the world. This is a place to trade between individuals, businesses and freelancers. Here all the services you need start from $5. Basically, you can sell and buy services for just 5$. Where you can sell any service as long as someone needs it.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endParaRPr lang="en-US" sz="3200" dirty="0" smtClean="0">
              <a:solidFill>
                <a:srgbClr val="000000"/>
              </a:solidFill>
              <a:latin typeface="Helvetica Neue Light" panose="020B0604020202020204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 Light"/>
              <a:buNone/>
            </a:pPr>
            <a:r>
              <a:rPr lang="en-US" sz="4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 </a:t>
            </a:r>
            <a:endParaRPr sz="48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69"/>
            <a:ext cx="2409143" cy="4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7" y="1691058"/>
            <a:ext cx="14397324" cy="77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93" y="1691058"/>
            <a:ext cx="14675620" cy="79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81" y="1851788"/>
            <a:ext cx="13024338" cy="732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62" y="1551909"/>
            <a:ext cx="15510508" cy="84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8" y="1684399"/>
            <a:ext cx="15470751" cy="83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27" y="1714630"/>
            <a:ext cx="14317812" cy="77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48" y="1691058"/>
            <a:ext cx="14794889" cy="79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vi-VN" sz="4800">
                <a:solidFill>
                  <a:srgbClr val="FFFFFF"/>
                </a:solidFill>
                <a:latin typeface="+mj-lt"/>
                <a:ea typeface="Helvetica Neue Light"/>
                <a:cs typeface="Helvetica Neue Light"/>
                <a:sym typeface="Helvetica Neue Light"/>
              </a:rPr>
              <a:t>UI</a:t>
            </a:r>
            <a:endParaRPr lang="en-US" sz="4800">
              <a:solidFill>
                <a:srgbClr val="FFFFFF"/>
              </a:solidFill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10" y="1691058"/>
            <a:ext cx="13769517" cy="74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 Light"/>
              <a:buNone/>
            </a:pPr>
            <a:r>
              <a:rPr lang="en-US" sz="48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/>
              </a:rPr>
              <a:t>References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600" dirty="0">
                <a:hlinkClick r:id="rId4"/>
              </a:rPr>
              <a:t>https://www.w3schools.com</a:t>
            </a:r>
            <a:r>
              <a:rPr lang="en-US" sz="3600" dirty="0" smtClean="0">
                <a:hlinkClick r:id="rId4"/>
              </a:rPr>
              <a:t>/</a:t>
            </a:r>
            <a:endParaRPr lang="en-US" sz="3600" dirty="0" smtClean="0"/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600" dirty="0">
                <a:hlinkClick r:id="rId5"/>
              </a:rPr>
              <a:t>https://www.fiverr.com</a:t>
            </a:r>
            <a:r>
              <a:rPr lang="en-US" sz="3600" dirty="0" smtClean="0">
                <a:hlinkClick r:id="rId5"/>
              </a:rPr>
              <a:t>/</a:t>
            </a:r>
            <a:endParaRPr lang="en-US" sz="3600" dirty="0" smtClean="0"/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600" dirty="0">
                <a:hlinkClick r:id="rId6"/>
              </a:rPr>
              <a:t>https://stackoverflow.com/</a:t>
            </a:r>
            <a:endParaRPr lang="vi-VN" sz="3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8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 Light"/>
              <a:buNone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 Neue Light"/>
              </a:rPr>
              <a:t>Summary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596900" lvl="0" indent="-571500">
              <a:spcBef>
                <a:spcPts val="0"/>
              </a:spcBef>
              <a:buClr>
                <a:srgbClr val="000000"/>
              </a:buClr>
              <a:buSzPts val="3200"/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Used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for development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-      Programming language : C#.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Database :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Mysql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Technology: ASP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.net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core 3.0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Reporting tools : Microsoft Word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Development tools : Visual Studio Code, Violet UML,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Mysql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Workbench,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Lucidchart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, draw.io.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596900" lvl="0" indent="-571500">
              <a:spcBef>
                <a:spcPts val="0"/>
              </a:spcBef>
              <a:buClr>
                <a:srgbClr val="000000"/>
              </a:buClr>
              <a:buSzPts val="3200"/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Result   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</a:t>
            </a:r>
            <a:r>
              <a:rPr lang="vi-VN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-	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Learn the process of making a web application</a:t>
            </a:r>
            <a:endParaRPr lang="vi-VN" sz="3200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</a:t>
            </a:r>
            <a:r>
              <a:rPr lang="vi-VN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-</a:t>
            </a:r>
            <a:r>
              <a:rPr lang="vi-VN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	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Learn how to assign team work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	Analysis of problem solving in a login way  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vi-VN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-</a:t>
            </a: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Limit</a:t>
            </a:r>
            <a:endParaRPr lang="vi-VN" sz="32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  Haven't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solved the whole problem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  Still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limited in knowledge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     -        Not 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good teamwork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lang="en-US" sz="36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lang="vi-VN" sz="36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63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50925" y="1481507"/>
            <a:ext cx="16033649" cy="76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Fiverr has the unique thing that orders will start at $ 5, which sounds good to buyers because it is so cheap. However, I emphasize that it is the "starting price", meaning the seller can sell more upsell and cross-sale packages of that service. For example :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431800">
              <a:spcBef>
                <a:spcPts val="0"/>
              </a:spcBef>
              <a:buClr>
                <a:srgbClr val="000000"/>
              </a:buClr>
              <a:buSzPts val="3200"/>
              <a:buFont typeface="Helvetica Neue Light"/>
              <a:buChar char="●"/>
            </a:pPr>
            <a:endParaRPr lang="en-US" dirty="0">
              <a:solidFill>
                <a:schemeClr val="bg1"/>
              </a:solidFill>
              <a:latin typeface="Helvetica Neue Light" panose="020B0604020202020204" charset="0"/>
            </a:endParaRPr>
          </a:p>
          <a:p>
            <a:pPr lvl="0" indent="-431800">
              <a:spcBef>
                <a:spcPts val="0"/>
              </a:spcBef>
              <a:buClr>
                <a:srgbClr val="000000"/>
              </a:buClr>
              <a:buSzPts val="3200"/>
              <a:buFont typeface="Helvetica Neue Light"/>
              <a:buChar char="●"/>
            </a:pPr>
            <a:endParaRPr lang="en-US" sz="2400" dirty="0">
              <a:solidFill>
                <a:schemeClr val="bg1"/>
              </a:solidFill>
              <a:latin typeface="Helvetica Neue Light" panose="020B0604020202020204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Char char="●"/>
            </a:pPr>
            <a:endParaRPr sz="3200" i="0" u="none" strike="noStrike" cap="none" dirty="0">
              <a:solidFill>
                <a:srgbClr val="000000"/>
              </a:solidFill>
              <a:latin typeface="Helvetica Neue Light" panose="020B0604020202020204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 Light"/>
              <a:buNone/>
            </a:pPr>
            <a:r>
              <a:rPr lang="en-US" sz="4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introduction </a:t>
            </a:r>
            <a:endParaRPr sz="48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69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80" y="3228189"/>
            <a:ext cx="11159443" cy="59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 descr="Grou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87" y="159026"/>
            <a:ext cx="17340264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2488950" y="4351500"/>
            <a:ext cx="12357600" cy="10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 &amp; A</a:t>
            </a:r>
            <a:endParaRPr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50925" y="1481507"/>
            <a:ext cx="16033649" cy="765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For service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buyers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(Buyer)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For service 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providers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(Seller)</a:t>
            </a: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endParaRPr lang="en-US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marL="25400" lvl="0" indent="0">
              <a:spcBef>
                <a:spcPts val="0"/>
              </a:spcBef>
              <a:buClr>
                <a:srgbClr val="000000"/>
              </a:buClr>
              <a:buSzPts val="3200"/>
              <a:buNone/>
            </a:pP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48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of the system</a:t>
            </a:r>
            <a:endParaRPr sz="48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69"/>
            <a:ext cx="2409143" cy="44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4" y="3180522"/>
            <a:ext cx="16460570" cy="57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 Light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Use Case</a:t>
            </a:r>
            <a:endParaRPr sz="4800" b="0" i="0" u="none" strike="noStrike" cap="none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40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Use case diagram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00" y="1651000"/>
            <a:ext cx="8756477" cy="7598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Activity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Login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79" y="1651000"/>
            <a:ext cx="8856330" cy="81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Activity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Register</a:t>
            </a: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4" y="1639692"/>
            <a:ext cx="8831953" cy="81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-2382" y="0"/>
            <a:ext cx="17340264" cy="1271588"/>
          </a:xfrm>
          <a:prstGeom prst="rect">
            <a:avLst/>
          </a:prstGeom>
          <a:solidFill>
            <a:srgbClr val="06427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indent="381000">
              <a:buClr>
                <a:srgbClr val="FFFFFF"/>
              </a:buClr>
              <a:buSzPts val="4800"/>
            </a:pPr>
            <a:r>
              <a:rPr lang="en-US" sz="4800" dirty="0" smtClean="0">
                <a:solidFill>
                  <a:srgbClr val="FFFFFF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Activity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677877" y="419470"/>
            <a:ext cx="2409143" cy="4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81000" y="1651000"/>
            <a:ext cx="16573500" cy="7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Register seller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 </a:t>
            </a:r>
          </a:p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endParaRPr sz="32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81" y="1947862"/>
            <a:ext cx="10840179" cy="74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331</Words>
  <Application>Microsoft Office PowerPoint</Application>
  <PresentationFormat>Custom</PresentationFormat>
  <Paragraphs>93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Helvetica Neue</vt:lpstr>
      <vt:lpstr>Gill Sans</vt:lpstr>
      <vt:lpstr>Times New Roman</vt:lpstr>
      <vt:lpstr>Helvetica Neue Light</vt:lpstr>
      <vt:lpstr>Black</vt:lpstr>
      <vt:lpstr>PowerPoint Presentation</vt:lpstr>
      <vt:lpstr>Project Report VTC - Freelancer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khanh khanh</dc:creator>
  <cp:lastModifiedBy>Dũng CT</cp:lastModifiedBy>
  <cp:revision>98</cp:revision>
  <dcterms:modified xsi:type="dcterms:W3CDTF">2019-12-30T06:45:39Z</dcterms:modified>
</cp:coreProperties>
</file>